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58" r:id="rId7"/>
    <p:sldId id="286" r:id="rId8"/>
    <p:sldId id="323" r:id="rId9"/>
    <p:sldId id="259" r:id="rId10"/>
    <p:sldId id="336" r:id="rId11"/>
    <p:sldId id="352" r:id="rId12"/>
    <p:sldId id="269" r:id="rId13"/>
    <p:sldId id="342" r:id="rId14"/>
    <p:sldId id="343" r:id="rId15"/>
    <p:sldId id="260" r:id="rId16"/>
    <p:sldId id="274" r:id="rId17"/>
    <p:sldId id="272" r:id="rId18"/>
    <p:sldId id="261" r:id="rId19"/>
    <p:sldId id="277" r:id="rId20"/>
    <p:sldId id="262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5362A5"/>
    <a:srgbClr val="69C6E1"/>
    <a:srgbClr val="455289"/>
    <a:srgbClr val="9AD9EB"/>
    <a:srgbClr val="41BBD9"/>
    <a:srgbClr val="F6F6F6"/>
    <a:srgbClr val="E8E8E8"/>
    <a:srgbClr val="223178"/>
    <a:srgbClr val="324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1950" y="-942"/>
      </p:cViewPr>
      <p:guideLst>
        <p:guide orient="horz" pos="2152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DC91E-9E38-4E02-8BCA-F63EEC198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2F4D7-2BD0-4281-AAF5-714A2780E6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D3F07-C582-4A20-9578-6F05DC92B8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9EAF2-752D-4214-84C4-75EE1B0CF7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2679700" y="773430"/>
            <a:ext cx="8674100" cy="1660470"/>
            <a:chOff x="2955925" y="2260600"/>
            <a:chExt cx="6280150" cy="1323439"/>
          </a:xfrm>
        </p:grpSpPr>
        <p:sp>
          <p:nvSpPr>
            <p:cNvPr id="25" name="文本框 24"/>
            <p:cNvSpPr txBox="1"/>
            <p:nvPr/>
          </p:nvSpPr>
          <p:spPr>
            <a:xfrm>
              <a:off x="2955925" y="2260600"/>
              <a:ext cx="6280150" cy="1053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chemeClr val="accent1"/>
                  </a:solidFill>
                  <a:cs typeface="+mn-ea"/>
                  <a:sym typeface="+mn-lt"/>
                </a:rPr>
                <a:t>计网三级项目</a:t>
              </a:r>
              <a:r>
                <a:rPr lang="zh-CN" altLang="en-US" sz="8000" b="1" dirty="0">
                  <a:solidFill>
                    <a:schemeClr val="accent1"/>
                  </a:solidFill>
                  <a:cs typeface="+mn-ea"/>
                  <a:sym typeface="+mn-lt"/>
                </a:rPr>
                <a:t>答辩</a:t>
              </a:r>
              <a:endParaRPr lang="zh-CN" altLang="en-US" sz="8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3124200" y="3584039"/>
              <a:ext cx="5943600" cy="0"/>
            </a:xfrm>
            <a:prstGeom prst="line">
              <a:avLst/>
            </a:prstGeom>
            <a:ln>
              <a:solidFill>
                <a:schemeClr val="accent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341371" y="5017135"/>
            <a:ext cx="8916670" cy="368300"/>
            <a:chOff x="4290643" y="3987800"/>
            <a:chExt cx="5965572" cy="316812"/>
          </a:xfrm>
        </p:grpSpPr>
        <p:sp>
          <p:nvSpPr>
            <p:cNvPr id="31" name="文本框 30"/>
            <p:cNvSpPr txBox="1"/>
            <p:nvPr/>
          </p:nvSpPr>
          <p:spPr>
            <a:xfrm>
              <a:off x="4290643" y="3987800"/>
              <a:ext cx="1653469" cy="316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rgbClr val="5362A5"/>
                  </a:solidFill>
                  <a:cs typeface="+mn-ea"/>
                  <a:sym typeface="+mn-lt"/>
                </a:rPr>
                <a:t>汇报人</a:t>
              </a:r>
              <a:r>
                <a:rPr lang="zh-CN" altLang="en-US" dirty="0" smtClean="0">
                  <a:solidFill>
                    <a:srgbClr val="5362A5"/>
                  </a:solidFill>
                  <a:cs typeface="+mn-ea"/>
                  <a:sym typeface="+mn-lt"/>
                </a:rPr>
                <a:t>：</a:t>
              </a:r>
              <a:r>
                <a:rPr lang="zh-CN" altLang="en-US" dirty="0" smtClean="0">
                  <a:solidFill>
                    <a:srgbClr val="5362A5"/>
                  </a:solidFill>
                  <a:cs typeface="+mn-ea"/>
                  <a:sym typeface="+mn-lt"/>
                </a:rPr>
                <a:t>乔翱</a:t>
              </a:r>
              <a:endParaRPr lang="zh-CN" altLang="en-US" dirty="0" smtClean="0">
                <a:solidFill>
                  <a:srgbClr val="5362A5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146759" y="3987800"/>
              <a:ext cx="4109456" cy="316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5362A5"/>
                  </a:solidFill>
                  <a:cs typeface="+mn-ea"/>
                  <a:sym typeface="+mn-lt"/>
                </a:rPr>
                <a:t>队伍成员：乔翱</a:t>
              </a:r>
              <a:r>
                <a:rPr lang="en-US" altLang="zh-CN" dirty="0" smtClean="0">
                  <a:solidFill>
                    <a:srgbClr val="5362A5"/>
                  </a:solidFill>
                  <a:cs typeface="+mn-ea"/>
                  <a:sym typeface="+mn-lt"/>
                </a:rPr>
                <a:t> </a:t>
              </a:r>
              <a:r>
                <a:rPr lang="zh-CN" altLang="en-US" dirty="0" smtClean="0">
                  <a:solidFill>
                    <a:srgbClr val="5362A5"/>
                  </a:solidFill>
                  <a:cs typeface="+mn-ea"/>
                  <a:sym typeface="+mn-lt"/>
                </a:rPr>
                <a:t>张璇</a:t>
              </a:r>
              <a:r>
                <a:rPr lang="en-US" altLang="zh-CN" dirty="0" smtClean="0">
                  <a:solidFill>
                    <a:srgbClr val="5362A5"/>
                  </a:solidFill>
                  <a:cs typeface="+mn-ea"/>
                  <a:sym typeface="+mn-lt"/>
                </a:rPr>
                <a:t> </a:t>
              </a:r>
              <a:r>
                <a:rPr lang="zh-CN" altLang="en-US" dirty="0" smtClean="0">
                  <a:solidFill>
                    <a:srgbClr val="5362A5"/>
                  </a:solidFill>
                  <a:cs typeface="+mn-ea"/>
                  <a:sym typeface="+mn-lt"/>
                </a:rPr>
                <a:t>白阜玉</a:t>
              </a:r>
              <a:r>
                <a:rPr lang="en-US" altLang="zh-CN" dirty="0" smtClean="0">
                  <a:solidFill>
                    <a:srgbClr val="5362A5"/>
                  </a:solidFill>
                  <a:cs typeface="+mn-ea"/>
                  <a:sym typeface="+mn-lt"/>
                </a:rPr>
                <a:t> </a:t>
              </a:r>
              <a:r>
                <a:rPr lang="zh-CN" altLang="en-US" dirty="0" smtClean="0">
                  <a:solidFill>
                    <a:srgbClr val="5362A5"/>
                  </a:solidFill>
                  <a:cs typeface="+mn-ea"/>
                  <a:sym typeface="+mn-lt"/>
                </a:rPr>
                <a:t>刘耀鹏</a:t>
              </a:r>
              <a:r>
                <a:rPr lang="en-US" altLang="zh-CN" dirty="0" smtClean="0">
                  <a:solidFill>
                    <a:srgbClr val="5362A5"/>
                  </a:solidFill>
                  <a:cs typeface="+mn-ea"/>
                  <a:sym typeface="+mn-lt"/>
                </a:rPr>
                <a:t> </a:t>
              </a:r>
              <a:r>
                <a:rPr lang="zh-CN" altLang="en-US" dirty="0" smtClean="0">
                  <a:solidFill>
                    <a:srgbClr val="5362A5"/>
                  </a:solidFill>
                  <a:cs typeface="+mn-ea"/>
                  <a:sym typeface="+mn-lt"/>
                </a:rPr>
                <a:t>安琦</a:t>
              </a:r>
              <a:r>
                <a:rPr lang="en-US" altLang="zh-CN" dirty="0" smtClean="0">
                  <a:solidFill>
                    <a:srgbClr val="5362A5"/>
                  </a:solidFill>
                  <a:cs typeface="+mn-ea"/>
                  <a:sym typeface="+mn-lt"/>
                </a:rPr>
                <a:t> </a:t>
              </a:r>
              <a:r>
                <a:rPr lang="zh-CN" altLang="en-US" dirty="0" smtClean="0">
                  <a:solidFill>
                    <a:srgbClr val="5362A5"/>
                  </a:solidFill>
                  <a:cs typeface="+mn-ea"/>
                  <a:sym typeface="+mn-lt"/>
                </a:rPr>
                <a:t>赵晓晴</a:t>
              </a:r>
              <a:endParaRPr lang="zh-CN" altLang="en-US" dirty="0" smtClean="0">
                <a:solidFill>
                  <a:srgbClr val="5362A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804160" y="2730500"/>
            <a:ext cx="8674100" cy="1269310"/>
            <a:chOff x="2892020" y="2572365"/>
            <a:chExt cx="6280150" cy="1011674"/>
          </a:xfrm>
        </p:grpSpPr>
        <p:sp>
          <p:nvSpPr>
            <p:cNvPr id="3" name="文本框 2"/>
            <p:cNvSpPr txBox="1"/>
            <p:nvPr/>
          </p:nvSpPr>
          <p:spPr>
            <a:xfrm>
              <a:off x="2892020" y="2572365"/>
              <a:ext cx="6280150" cy="734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5400" b="1" dirty="0">
                  <a:solidFill>
                    <a:schemeClr val="accent1"/>
                  </a:solidFill>
                  <a:cs typeface="+mn-ea"/>
                  <a:sym typeface="+mn-lt"/>
                </a:rPr>
                <a:t>智能人流量检测报警系统</a:t>
              </a:r>
              <a:endParaRPr lang="zh-CN" altLang="en-US" sz="54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124200" y="3584039"/>
              <a:ext cx="5943600" cy="0"/>
            </a:xfrm>
            <a:prstGeom prst="line">
              <a:avLst/>
            </a:prstGeom>
            <a:ln>
              <a:solidFill>
                <a:schemeClr val="accent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78847" y="460000"/>
            <a:ext cx="30769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软件设计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49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"/>
          <p:cNvSpPr/>
          <p:nvPr/>
        </p:nvSpPr>
        <p:spPr>
          <a:xfrm>
            <a:off x="7989570" y="538480"/>
            <a:ext cx="3295650" cy="624840"/>
          </a:xfrm>
          <a:prstGeom prst="rect">
            <a:avLst/>
          </a:prstGeom>
          <a:solidFill>
            <a:srgbClr val="8893C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52765" y="624840"/>
            <a:ext cx="3279775" cy="4603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C#winform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编写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Rounded Rectangle 11"/>
          <p:cNvSpPr>
            <a:spLocks noChangeAspect="1"/>
          </p:cNvSpPr>
          <p:nvPr/>
        </p:nvSpPr>
        <p:spPr>
          <a:xfrm>
            <a:off x="724535" y="1341120"/>
            <a:ext cx="11280140" cy="797560"/>
          </a:xfrm>
          <a:prstGeom prst="roundRect">
            <a:avLst>
              <a:gd name="adj" fmla="val 0"/>
            </a:avLst>
          </a:prstGeom>
          <a:solidFill>
            <a:srgbClr val="77A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Text Placeholder 7"/>
          <p:cNvSpPr txBox="1"/>
          <p:nvPr/>
        </p:nvSpPr>
        <p:spPr>
          <a:xfrm>
            <a:off x="724535" y="803910"/>
            <a:ext cx="10552430" cy="1871980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     显示客户端和服务器端的通信，以及无人机探测区域的人数分布情况，并用热力值图显示。</a:t>
            </a:r>
            <a:endParaRPr lang="en-US" altLang="zh-CN" sz="2000" b="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2000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服务端也可以发出</a:t>
            </a:r>
            <a:r>
              <a:rPr lang="en-US" altLang="zh-CN" sz="2000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2000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控制信息控制无人机飞去某区域发出警报信息</a:t>
            </a:r>
            <a:endParaRPr lang="zh-CN" altLang="en-US" sz="2000" b="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Rounded Rectangle 11"/>
          <p:cNvSpPr>
            <a:spLocks noChangeAspect="1"/>
          </p:cNvSpPr>
          <p:nvPr/>
        </p:nvSpPr>
        <p:spPr>
          <a:xfrm>
            <a:off x="1786890" y="952500"/>
            <a:ext cx="1447165" cy="466090"/>
          </a:xfrm>
          <a:prstGeom prst="roundRect">
            <a:avLst>
              <a:gd name="adj" fmla="val 0"/>
            </a:avLst>
          </a:prstGeom>
          <a:solidFill>
            <a:srgbClr val="77A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Text Placeholder 7"/>
          <p:cNvSpPr txBox="1"/>
          <p:nvPr/>
        </p:nvSpPr>
        <p:spPr>
          <a:xfrm>
            <a:off x="1994535" y="1068070"/>
            <a:ext cx="1032510" cy="229870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s-ES_tradnl" sz="2000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服务器端</a:t>
            </a:r>
            <a:endParaRPr lang="zh-CN" altLang="es-ES_tradnl" sz="2000" b="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073742852" name="图片 107374285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2870" y="2498090"/>
            <a:ext cx="5671820" cy="37680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ldLvl="0" animBg="1"/>
      <p:bldP spid="17" grpId="0"/>
      <p:bldP spid="23" grpId="0" bldLvl="0" animBg="1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ldLvl="0" animBg="1"/>
      <p:bldP spid="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22332" y="363480"/>
            <a:ext cx="30769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软件设计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49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9751695" y="492125"/>
            <a:ext cx="3279775" cy="4603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C#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编写：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Rounded Rectangle 11"/>
          <p:cNvSpPr>
            <a:spLocks noChangeAspect="1"/>
          </p:cNvSpPr>
          <p:nvPr/>
        </p:nvSpPr>
        <p:spPr>
          <a:xfrm>
            <a:off x="724535" y="1341120"/>
            <a:ext cx="11280140" cy="797560"/>
          </a:xfrm>
          <a:prstGeom prst="roundRect">
            <a:avLst>
              <a:gd name="adj" fmla="val 0"/>
            </a:avLst>
          </a:prstGeom>
          <a:solidFill>
            <a:srgbClr val="77A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Text Placeholder 7"/>
          <p:cNvSpPr txBox="1"/>
          <p:nvPr/>
        </p:nvSpPr>
        <p:spPr>
          <a:xfrm>
            <a:off x="257175" y="878840"/>
            <a:ext cx="10180320" cy="1871980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2000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     </a:t>
            </a:r>
            <a:r>
              <a:rPr lang="zh-CN" altLang="en-US" sz="2000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窗体模拟人流，动画模拟无人机检测人流，无人机把人流数据传给服务端</a:t>
            </a:r>
            <a:endParaRPr lang="zh-CN" altLang="en-US" sz="2000" b="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0" y="2138680"/>
            <a:ext cx="8651240" cy="46221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11"/>
          <p:cNvSpPr>
            <a:spLocks noChangeAspect="1"/>
          </p:cNvSpPr>
          <p:nvPr/>
        </p:nvSpPr>
        <p:spPr>
          <a:xfrm>
            <a:off x="1786890" y="952500"/>
            <a:ext cx="1447165" cy="466090"/>
          </a:xfrm>
          <a:prstGeom prst="roundRect">
            <a:avLst>
              <a:gd name="adj" fmla="val 0"/>
            </a:avLst>
          </a:prstGeom>
          <a:solidFill>
            <a:srgbClr val="77A9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560" tIns="31780" rIns="63560" bIns="31780" rtlCol="0" anchor="ctr"/>
          <a:lstStyle/>
          <a:p>
            <a:pPr algn="ctr">
              <a:lnSpc>
                <a:spcPct val="120000"/>
              </a:lnSpc>
            </a:pPr>
            <a:endParaRPr lang="en-US" sz="9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Text Placeholder 7"/>
          <p:cNvSpPr txBox="1"/>
          <p:nvPr/>
        </p:nvSpPr>
        <p:spPr>
          <a:xfrm>
            <a:off x="1994535" y="1068070"/>
            <a:ext cx="1032510" cy="229870"/>
          </a:xfrm>
          <a:prstGeom prst="rect">
            <a:avLst/>
          </a:prstGeom>
        </p:spPr>
        <p:txBody>
          <a:bodyPr vert="horz" lIns="0" tIns="72210" rIns="0" bIns="7221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s-ES_tradnl" sz="2000" b="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客户端</a:t>
            </a:r>
            <a:endParaRPr lang="zh-CN" altLang="es-ES_tradnl" sz="2000" b="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3" grpId="0" bldLvl="0" animBg="1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ldLvl="0" animBg="1"/>
      <p:bldP spid="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499485" y="3312160"/>
            <a:ext cx="5034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cs typeface="+mn-ea"/>
                <a:sym typeface="+mn-lt"/>
              </a:rPr>
              <a:t>项目展示</a:t>
            </a:r>
            <a:endParaRPr lang="zh-CN" altLang="en-US" sz="5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75150" y="2250038"/>
            <a:ext cx="344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PART 03</a:t>
            </a:r>
            <a:endParaRPr lang="zh-CN" altLang="en-US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787102" y="560965"/>
            <a:ext cx="30769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界面展示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49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73742850" name="图片 1073742849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173" y="1893888"/>
            <a:ext cx="5389245" cy="3425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51" name="图片 1073742850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98" y="1893888"/>
            <a:ext cx="5509895" cy="35642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87102" y="560965"/>
            <a:ext cx="30769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演示视频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49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计网三级项目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8080" y="1333500"/>
            <a:ext cx="10538460" cy="465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867150" y="3311867"/>
            <a:ext cx="4457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cs typeface="+mn-ea"/>
                <a:sym typeface="+mn-lt"/>
              </a:rPr>
              <a:t>项目分工</a:t>
            </a:r>
            <a:endParaRPr lang="zh-CN" altLang="en-US" sz="5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75150" y="2250038"/>
            <a:ext cx="344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PART 04</a:t>
            </a:r>
            <a:endParaRPr lang="zh-CN" altLang="en-US" dirty="0"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0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787102" y="560965"/>
            <a:ext cx="30769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2"/>
                </a:solidFill>
                <a:cs typeface="+mn-ea"/>
                <a:sym typeface="+mn-lt"/>
              </a:rPr>
              <a:t>项目</a:t>
            </a:r>
            <a:r>
              <a:rPr lang="zh-CN" altLang="en-US" sz="2800" dirty="0">
                <a:solidFill>
                  <a:schemeClr val="tx2"/>
                </a:solidFill>
                <a:cs typeface="+mn-ea"/>
                <a:sym typeface="+mn-lt"/>
              </a:rPr>
              <a:t>分工</a:t>
            </a:r>
            <a:endParaRPr lang="zh-CN" altLang="en-US" sz="28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32790" y="1796415"/>
            <a:ext cx="1478280" cy="2106930"/>
            <a:chOff x="2330" y="3930"/>
            <a:chExt cx="2328" cy="3318"/>
          </a:xfrm>
        </p:grpSpPr>
        <p:sp>
          <p:nvSpPr>
            <p:cNvPr id="14" name="Freeform 6"/>
            <p:cNvSpPr/>
            <p:nvPr/>
          </p:nvSpPr>
          <p:spPr bwMode="auto">
            <a:xfrm>
              <a:off x="2330" y="3930"/>
              <a:ext cx="2328" cy="3318"/>
            </a:xfrm>
            <a:custGeom>
              <a:avLst/>
              <a:gdLst>
                <a:gd name="T0" fmla="*/ 26345 w 238"/>
                <a:gd name="T1" fmla="*/ 13076 h 340"/>
                <a:gd name="T2" fmla="*/ 13173 w 238"/>
                <a:gd name="T3" fmla="*/ 0 h 340"/>
                <a:gd name="T4" fmla="*/ 0 w 238"/>
                <a:gd name="T5" fmla="*/ 13076 h 340"/>
                <a:gd name="T6" fmla="*/ 8638 w 238"/>
                <a:gd name="T7" fmla="*/ 25397 h 340"/>
                <a:gd name="T8" fmla="*/ 8638 w 238"/>
                <a:gd name="T9" fmla="*/ 27609 h 340"/>
                <a:gd name="T10" fmla="*/ 6072 w 238"/>
                <a:gd name="T11" fmla="*/ 27609 h 340"/>
                <a:gd name="T12" fmla="*/ 13173 w 238"/>
                <a:gd name="T13" fmla="*/ 37382 h 340"/>
                <a:gd name="T14" fmla="*/ 20276 w 238"/>
                <a:gd name="T15" fmla="*/ 27609 h 340"/>
                <a:gd name="T16" fmla="*/ 17613 w 238"/>
                <a:gd name="T17" fmla="*/ 27609 h 340"/>
                <a:gd name="T18" fmla="*/ 17613 w 238"/>
                <a:gd name="T19" fmla="*/ 25397 h 340"/>
                <a:gd name="T20" fmla="*/ 26345 w 238"/>
                <a:gd name="T21" fmla="*/ 13076 h 3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8" h="340">
                  <a:moveTo>
                    <a:pt x="238" y="119"/>
                  </a:moveTo>
                  <a:cubicBezTo>
                    <a:pt x="238" y="53"/>
                    <a:pt x="185" y="0"/>
                    <a:pt x="119" y="0"/>
                  </a:cubicBezTo>
                  <a:cubicBezTo>
                    <a:pt x="53" y="0"/>
                    <a:pt x="0" y="53"/>
                    <a:pt x="0" y="119"/>
                  </a:cubicBezTo>
                  <a:cubicBezTo>
                    <a:pt x="0" y="170"/>
                    <a:pt x="32" y="214"/>
                    <a:pt x="78" y="231"/>
                  </a:cubicBezTo>
                  <a:cubicBezTo>
                    <a:pt x="78" y="251"/>
                    <a:pt x="78" y="251"/>
                    <a:pt x="78" y="251"/>
                  </a:cubicBezTo>
                  <a:cubicBezTo>
                    <a:pt x="55" y="251"/>
                    <a:pt x="55" y="251"/>
                    <a:pt x="55" y="251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9" y="231"/>
                    <a:pt x="159" y="231"/>
                    <a:pt x="159" y="231"/>
                  </a:cubicBezTo>
                  <a:cubicBezTo>
                    <a:pt x="205" y="215"/>
                    <a:pt x="238" y="171"/>
                    <a:pt x="238" y="11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190" dirty="0">
                <a:cs typeface="+mn-ea"/>
                <a:sym typeface="+mn-lt"/>
              </a:endParaRPr>
            </a:p>
          </p:txBody>
        </p:sp>
        <p:sp>
          <p:nvSpPr>
            <p:cNvPr id="15" name="TextBox 682"/>
            <p:cNvSpPr txBox="1">
              <a:spLocks noChangeArrowheads="1"/>
            </p:cNvSpPr>
            <p:nvPr/>
          </p:nvSpPr>
          <p:spPr bwMode="auto">
            <a:xfrm>
              <a:off x="2906" y="4469"/>
              <a:ext cx="124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乔翱</a:t>
              </a:r>
              <a:endParaRPr lang="zh-CN" altLang="en-US" sz="2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9" name="矩形 1"/>
          <p:cNvSpPr>
            <a:spLocks noChangeArrowheads="1"/>
          </p:cNvSpPr>
          <p:nvPr/>
        </p:nvSpPr>
        <p:spPr bwMode="auto">
          <a:xfrm>
            <a:off x="596900" y="4335780"/>
            <a:ext cx="174942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服务器端编写，程序、报告汇总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583180" y="1701800"/>
            <a:ext cx="1483995" cy="2106930"/>
            <a:chOff x="5213" y="3930"/>
            <a:chExt cx="2337" cy="3318"/>
          </a:xfrm>
        </p:grpSpPr>
        <p:sp>
          <p:nvSpPr>
            <p:cNvPr id="17" name="Freeform 21"/>
            <p:cNvSpPr/>
            <p:nvPr/>
          </p:nvSpPr>
          <p:spPr bwMode="auto">
            <a:xfrm>
              <a:off x="5213" y="3930"/>
              <a:ext cx="2337" cy="3318"/>
            </a:xfrm>
            <a:custGeom>
              <a:avLst/>
              <a:gdLst>
                <a:gd name="T0" fmla="*/ 2147483646 w 239"/>
                <a:gd name="T1" fmla="*/ 2147483646 h 340"/>
                <a:gd name="T2" fmla="*/ 2147483646 w 239"/>
                <a:gd name="T3" fmla="*/ 0 h 340"/>
                <a:gd name="T4" fmla="*/ 0 w 239"/>
                <a:gd name="T5" fmla="*/ 2147483646 h 340"/>
                <a:gd name="T6" fmla="*/ 2147483646 w 239"/>
                <a:gd name="T7" fmla="*/ 2147483646 h 340"/>
                <a:gd name="T8" fmla="*/ 2147483646 w 239"/>
                <a:gd name="T9" fmla="*/ 2147483646 h 340"/>
                <a:gd name="T10" fmla="*/ 2147483646 w 239"/>
                <a:gd name="T11" fmla="*/ 2147483646 h 340"/>
                <a:gd name="T12" fmla="*/ 2147483646 w 239"/>
                <a:gd name="T13" fmla="*/ 2147483646 h 340"/>
                <a:gd name="T14" fmla="*/ 2147483646 w 239"/>
                <a:gd name="T15" fmla="*/ 2147483646 h 340"/>
                <a:gd name="T16" fmla="*/ 2147483646 w 239"/>
                <a:gd name="T17" fmla="*/ 2147483646 h 340"/>
                <a:gd name="T18" fmla="*/ 2147483646 w 239"/>
                <a:gd name="T19" fmla="*/ 2147483646 h 340"/>
                <a:gd name="T20" fmla="*/ 2147483646 w 239"/>
                <a:gd name="T21" fmla="*/ 2147483646 h 3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9" h="340">
                  <a:moveTo>
                    <a:pt x="239" y="119"/>
                  </a:moveTo>
                  <a:cubicBezTo>
                    <a:pt x="239" y="53"/>
                    <a:pt x="185" y="0"/>
                    <a:pt x="120" y="0"/>
                  </a:cubicBezTo>
                  <a:cubicBezTo>
                    <a:pt x="54" y="0"/>
                    <a:pt x="0" y="53"/>
                    <a:pt x="0" y="119"/>
                  </a:cubicBezTo>
                  <a:cubicBezTo>
                    <a:pt x="0" y="170"/>
                    <a:pt x="33" y="214"/>
                    <a:pt x="78" y="231"/>
                  </a:cubicBezTo>
                  <a:cubicBezTo>
                    <a:pt x="78" y="251"/>
                    <a:pt x="78" y="251"/>
                    <a:pt x="78" y="251"/>
                  </a:cubicBezTo>
                  <a:cubicBezTo>
                    <a:pt x="56" y="251"/>
                    <a:pt x="56" y="251"/>
                    <a:pt x="56" y="251"/>
                  </a:cubicBezTo>
                  <a:cubicBezTo>
                    <a:pt x="120" y="340"/>
                    <a:pt x="120" y="340"/>
                    <a:pt x="120" y="340"/>
                  </a:cubicBezTo>
                  <a:cubicBezTo>
                    <a:pt x="184" y="251"/>
                    <a:pt x="184" y="251"/>
                    <a:pt x="184" y="251"/>
                  </a:cubicBezTo>
                  <a:cubicBezTo>
                    <a:pt x="160" y="251"/>
                    <a:pt x="160" y="251"/>
                    <a:pt x="160" y="25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206" y="215"/>
                    <a:pt x="239" y="171"/>
                    <a:pt x="239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TextBox 682"/>
            <p:cNvSpPr txBox="1">
              <a:spLocks noChangeArrowheads="1"/>
            </p:cNvSpPr>
            <p:nvPr/>
          </p:nvSpPr>
          <p:spPr bwMode="auto">
            <a:xfrm>
              <a:off x="5822" y="4618"/>
              <a:ext cx="124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张璇</a:t>
              </a:r>
              <a:endParaRPr lang="zh-CN" altLang="en-US" sz="2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439285" y="1701800"/>
            <a:ext cx="1477645" cy="2108200"/>
            <a:chOff x="8293" y="3793"/>
            <a:chExt cx="2327" cy="3320"/>
          </a:xfrm>
        </p:grpSpPr>
        <p:sp>
          <p:nvSpPr>
            <p:cNvPr id="20" name="Freeform 66"/>
            <p:cNvSpPr/>
            <p:nvPr/>
          </p:nvSpPr>
          <p:spPr bwMode="auto">
            <a:xfrm>
              <a:off x="8293" y="3793"/>
              <a:ext cx="2327" cy="3320"/>
            </a:xfrm>
            <a:custGeom>
              <a:avLst/>
              <a:gdLst>
                <a:gd name="T0" fmla="*/ 26345 w 238"/>
                <a:gd name="T1" fmla="*/ 13076 h 340"/>
                <a:gd name="T2" fmla="*/ 13173 w 238"/>
                <a:gd name="T3" fmla="*/ 0 h 340"/>
                <a:gd name="T4" fmla="*/ 0 w 238"/>
                <a:gd name="T5" fmla="*/ 13076 h 340"/>
                <a:gd name="T6" fmla="*/ 8638 w 238"/>
                <a:gd name="T7" fmla="*/ 25397 h 340"/>
                <a:gd name="T8" fmla="*/ 8638 w 238"/>
                <a:gd name="T9" fmla="*/ 27609 h 340"/>
                <a:gd name="T10" fmla="*/ 6072 w 238"/>
                <a:gd name="T11" fmla="*/ 27609 h 340"/>
                <a:gd name="T12" fmla="*/ 13173 w 238"/>
                <a:gd name="T13" fmla="*/ 37382 h 340"/>
                <a:gd name="T14" fmla="*/ 20276 w 238"/>
                <a:gd name="T15" fmla="*/ 27609 h 340"/>
                <a:gd name="T16" fmla="*/ 17613 w 238"/>
                <a:gd name="T17" fmla="*/ 27609 h 340"/>
                <a:gd name="T18" fmla="*/ 17613 w 238"/>
                <a:gd name="T19" fmla="*/ 25501 h 340"/>
                <a:gd name="T20" fmla="*/ 26345 w 238"/>
                <a:gd name="T21" fmla="*/ 13076 h 3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8" h="340">
                  <a:moveTo>
                    <a:pt x="238" y="119"/>
                  </a:moveTo>
                  <a:cubicBezTo>
                    <a:pt x="238" y="54"/>
                    <a:pt x="185" y="0"/>
                    <a:pt x="119" y="0"/>
                  </a:cubicBezTo>
                  <a:cubicBezTo>
                    <a:pt x="53" y="0"/>
                    <a:pt x="0" y="54"/>
                    <a:pt x="0" y="119"/>
                  </a:cubicBezTo>
                  <a:cubicBezTo>
                    <a:pt x="0" y="171"/>
                    <a:pt x="33" y="215"/>
                    <a:pt x="78" y="231"/>
                  </a:cubicBezTo>
                  <a:cubicBezTo>
                    <a:pt x="78" y="251"/>
                    <a:pt x="78" y="251"/>
                    <a:pt x="78" y="251"/>
                  </a:cubicBezTo>
                  <a:cubicBezTo>
                    <a:pt x="55" y="251"/>
                    <a:pt x="55" y="251"/>
                    <a:pt x="55" y="251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9" y="232"/>
                    <a:pt x="159" y="232"/>
                    <a:pt x="159" y="232"/>
                  </a:cubicBezTo>
                  <a:cubicBezTo>
                    <a:pt x="205" y="215"/>
                    <a:pt x="238" y="171"/>
                    <a:pt x="238" y="119"/>
                  </a:cubicBezTo>
                  <a:close/>
                </a:path>
              </a:pathLst>
            </a:custGeom>
            <a:solidFill>
              <a:srgbClr val="5362A5"/>
            </a:soli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190">
                <a:cs typeface="+mn-ea"/>
                <a:sym typeface="+mn-lt"/>
              </a:endParaRPr>
            </a:p>
          </p:txBody>
        </p:sp>
        <p:sp>
          <p:nvSpPr>
            <p:cNvPr id="21" name="TextBox 682"/>
            <p:cNvSpPr txBox="1">
              <a:spLocks noChangeArrowheads="1"/>
            </p:cNvSpPr>
            <p:nvPr/>
          </p:nvSpPr>
          <p:spPr bwMode="auto">
            <a:xfrm>
              <a:off x="8655" y="4481"/>
              <a:ext cx="172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白阜玉</a:t>
              </a:r>
              <a:endParaRPr lang="zh-CN" altLang="en-US" sz="2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89040" y="1703705"/>
            <a:ext cx="1475105" cy="2106295"/>
            <a:chOff x="11265" y="3843"/>
            <a:chExt cx="2323" cy="3317"/>
          </a:xfrm>
        </p:grpSpPr>
        <p:sp>
          <p:nvSpPr>
            <p:cNvPr id="23" name="Freeform 51"/>
            <p:cNvSpPr/>
            <p:nvPr/>
          </p:nvSpPr>
          <p:spPr bwMode="auto">
            <a:xfrm>
              <a:off x="11265" y="3843"/>
              <a:ext cx="2323" cy="3317"/>
            </a:xfrm>
            <a:custGeom>
              <a:avLst/>
              <a:gdLst>
                <a:gd name="T0" fmla="*/ 2147483646 w 238"/>
                <a:gd name="T1" fmla="*/ 2147483646 h 340"/>
                <a:gd name="T2" fmla="*/ 2147483646 w 238"/>
                <a:gd name="T3" fmla="*/ 0 h 340"/>
                <a:gd name="T4" fmla="*/ 0 w 238"/>
                <a:gd name="T5" fmla="*/ 2147483646 h 340"/>
                <a:gd name="T6" fmla="*/ 2147483646 w 238"/>
                <a:gd name="T7" fmla="*/ 2147483646 h 340"/>
                <a:gd name="T8" fmla="*/ 2147483646 w 238"/>
                <a:gd name="T9" fmla="*/ 2147483646 h 340"/>
                <a:gd name="T10" fmla="*/ 2147483646 w 238"/>
                <a:gd name="T11" fmla="*/ 2147483646 h 340"/>
                <a:gd name="T12" fmla="*/ 2147483646 w 238"/>
                <a:gd name="T13" fmla="*/ 2147483646 h 340"/>
                <a:gd name="T14" fmla="*/ 2147483646 w 238"/>
                <a:gd name="T15" fmla="*/ 2147483646 h 340"/>
                <a:gd name="T16" fmla="*/ 2147483646 w 238"/>
                <a:gd name="T17" fmla="*/ 2147483646 h 340"/>
                <a:gd name="T18" fmla="*/ 2147483646 w 238"/>
                <a:gd name="T19" fmla="*/ 2147483646 h 340"/>
                <a:gd name="T20" fmla="*/ 2147483646 w 238"/>
                <a:gd name="T21" fmla="*/ 2147483646 h 3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8" h="340">
                  <a:moveTo>
                    <a:pt x="238" y="119"/>
                  </a:moveTo>
                  <a:cubicBezTo>
                    <a:pt x="238" y="53"/>
                    <a:pt x="185" y="0"/>
                    <a:pt x="119" y="0"/>
                  </a:cubicBezTo>
                  <a:cubicBezTo>
                    <a:pt x="53" y="0"/>
                    <a:pt x="0" y="53"/>
                    <a:pt x="0" y="119"/>
                  </a:cubicBezTo>
                  <a:cubicBezTo>
                    <a:pt x="0" y="171"/>
                    <a:pt x="33" y="214"/>
                    <a:pt x="78" y="231"/>
                  </a:cubicBezTo>
                  <a:cubicBezTo>
                    <a:pt x="78" y="251"/>
                    <a:pt x="78" y="251"/>
                    <a:pt x="78" y="251"/>
                  </a:cubicBezTo>
                  <a:cubicBezTo>
                    <a:pt x="55" y="251"/>
                    <a:pt x="55" y="251"/>
                    <a:pt x="55" y="251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9" y="232"/>
                    <a:pt x="159" y="232"/>
                    <a:pt x="159" y="232"/>
                  </a:cubicBezTo>
                  <a:cubicBezTo>
                    <a:pt x="205" y="215"/>
                    <a:pt x="238" y="171"/>
                    <a:pt x="238" y="119"/>
                  </a:cubicBezTo>
                  <a:close/>
                </a:path>
              </a:pathLst>
            </a:custGeom>
            <a:solidFill>
              <a:srgbClr val="69C6E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TextBox 682"/>
            <p:cNvSpPr txBox="1">
              <a:spLocks noChangeArrowheads="1"/>
            </p:cNvSpPr>
            <p:nvPr/>
          </p:nvSpPr>
          <p:spPr bwMode="auto">
            <a:xfrm>
              <a:off x="11654" y="4528"/>
              <a:ext cx="172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刘耀鹏</a:t>
              </a:r>
              <a:endParaRPr lang="zh-CN" altLang="en-US" sz="2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136255" y="1701800"/>
            <a:ext cx="1478280" cy="2106295"/>
            <a:chOff x="14360" y="3893"/>
            <a:chExt cx="2328" cy="3317"/>
          </a:xfrm>
        </p:grpSpPr>
        <p:sp>
          <p:nvSpPr>
            <p:cNvPr id="26" name="Freeform 36"/>
            <p:cNvSpPr/>
            <p:nvPr/>
          </p:nvSpPr>
          <p:spPr bwMode="auto">
            <a:xfrm>
              <a:off x="14360" y="3893"/>
              <a:ext cx="2328" cy="3317"/>
            </a:xfrm>
            <a:custGeom>
              <a:avLst/>
              <a:gdLst>
                <a:gd name="T0" fmla="*/ 26345 w 238"/>
                <a:gd name="T1" fmla="*/ 13041 h 340"/>
                <a:gd name="T2" fmla="*/ 13173 w 238"/>
                <a:gd name="T3" fmla="*/ 0 h 340"/>
                <a:gd name="T4" fmla="*/ 0 w 238"/>
                <a:gd name="T5" fmla="*/ 13041 h 340"/>
                <a:gd name="T6" fmla="*/ 8638 w 238"/>
                <a:gd name="T7" fmla="*/ 25300 h 340"/>
                <a:gd name="T8" fmla="*/ 8638 w 238"/>
                <a:gd name="T9" fmla="*/ 27497 h 340"/>
                <a:gd name="T10" fmla="*/ 6072 w 238"/>
                <a:gd name="T11" fmla="*/ 27497 h 340"/>
                <a:gd name="T12" fmla="*/ 13173 w 238"/>
                <a:gd name="T13" fmla="*/ 37251 h 340"/>
                <a:gd name="T14" fmla="*/ 20276 w 238"/>
                <a:gd name="T15" fmla="*/ 27497 h 340"/>
                <a:gd name="T16" fmla="*/ 17613 w 238"/>
                <a:gd name="T17" fmla="*/ 27497 h 340"/>
                <a:gd name="T18" fmla="*/ 17613 w 238"/>
                <a:gd name="T19" fmla="*/ 25436 h 340"/>
                <a:gd name="T20" fmla="*/ 26345 w 238"/>
                <a:gd name="T21" fmla="*/ 13041 h 3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8" h="340">
                  <a:moveTo>
                    <a:pt x="238" y="119"/>
                  </a:moveTo>
                  <a:cubicBezTo>
                    <a:pt x="238" y="53"/>
                    <a:pt x="185" y="0"/>
                    <a:pt x="119" y="0"/>
                  </a:cubicBezTo>
                  <a:cubicBezTo>
                    <a:pt x="53" y="0"/>
                    <a:pt x="0" y="53"/>
                    <a:pt x="0" y="119"/>
                  </a:cubicBezTo>
                  <a:cubicBezTo>
                    <a:pt x="0" y="171"/>
                    <a:pt x="33" y="214"/>
                    <a:pt x="78" y="231"/>
                  </a:cubicBezTo>
                  <a:cubicBezTo>
                    <a:pt x="78" y="251"/>
                    <a:pt x="78" y="251"/>
                    <a:pt x="78" y="251"/>
                  </a:cubicBezTo>
                  <a:cubicBezTo>
                    <a:pt x="55" y="251"/>
                    <a:pt x="55" y="251"/>
                    <a:pt x="55" y="251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9" y="232"/>
                    <a:pt x="159" y="232"/>
                    <a:pt x="159" y="232"/>
                  </a:cubicBezTo>
                  <a:cubicBezTo>
                    <a:pt x="205" y="215"/>
                    <a:pt x="238" y="171"/>
                    <a:pt x="238" y="119"/>
                  </a:cubicBezTo>
                  <a:close/>
                </a:path>
              </a:pathLst>
            </a:custGeom>
            <a:solidFill>
              <a:srgbClr val="5362A5"/>
            </a:soli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190">
                <a:cs typeface="+mn-ea"/>
                <a:sym typeface="+mn-lt"/>
              </a:endParaRPr>
            </a:p>
          </p:txBody>
        </p:sp>
        <p:sp>
          <p:nvSpPr>
            <p:cNvPr id="27" name="TextBox 682"/>
            <p:cNvSpPr txBox="1">
              <a:spLocks noChangeArrowheads="1"/>
            </p:cNvSpPr>
            <p:nvPr/>
          </p:nvSpPr>
          <p:spPr bwMode="auto">
            <a:xfrm>
              <a:off x="15003" y="4581"/>
              <a:ext cx="124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安琦</a:t>
              </a:r>
              <a:endParaRPr lang="zh-CN" altLang="en-US" sz="2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7" name="矩形 1"/>
          <p:cNvSpPr>
            <a:spLocks noChangeArrowheads="1"/>
          </p:cNvSpPr>
          <p:nvPr/>
        </p:nvSpPr>
        <p:spPr bwMode="auto">
          <a:xfrm>
            <a:off x="2450465" y="4335780"/>
            <a:ext cx="174942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客户端应用程序编写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矩形 1"/>
          <p:cNvSpPr>
            <a:spLocks noChangeArrowheads="1"/>
          </p:cNvSpPr>
          <p:nvPr/>
        </p:nvSpPr>
        <p:spPr bwMode="auto">
          <a:xfrm>
            <a:off x="4409440" y="4335780"/>
            <a:ext cx="174942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客户端应用程序编写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矩形 1"/>
          <p:cNvSpPr>
            <a:spLocks noChangeArrowheads="1"/>
          </p:cNvSpPr>
          <p:nvPr/>
        </p:nvSpPr>
        <p:spPr bwMode="auto">
          <a:xfrm>
            <a:off x="6210300" y="4335780"/>
            <a:ext cx="174942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服务器端应用程序编写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矩形 1"/>
          <p:cNvSpPr>
            <a:spLocks noChangeArrowheads="1"/>
          </p:cNvSpPr>
          <p:nvPr/>
        </p:nvSpPr>
        <p:spPr bwMode="auto">
          <a:xfrm>
            <a:off x="8066405" y="4335780"/>
            <a:ext cx="174942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程序测试修改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编写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49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874885" y="1701800"/>
            <a:ext cx="1475105" cy="2106295"/>
            <a:chOff x="11265" y="3843"/>
            <a:chExt cx="2323" cy="3317"/>
          </a:xfrm>
        </p:grpSpPr>
        <p:sp>
          <p:nvSpPr>
            <p:cNvPr id="5" name="Freeform 51"/>
            <p:cNvSpPr/>
            <p:nvPr/>
          </p:nvSpPr>
          <p:spPr bwMode="auto">
            <a:xfrm>
              <a:off x="11265" y="3843"/>
              <a:ext cx="2323" cy="3317"/>
            </a:xfrm>
            <a:custGeom>
              <a:avLst/>
              <a:gdLst>
                <a:gd name="T0" fmla="*/ 2147483646 w 238"/>
                <a:gd name="T1" fmla="*/ 2147483646 h 340"/>
                <a:gd name="T2" fmla="*/ 2147483646 w 238"/>
                <a:gd name="T3" fmla="*/ 0 h 340"/>
                <a:gd name="T4" fmla="*/ 0 w 238"/>
                <a:gd name="T5" fmla="*/ 2147483646 h 340"/>
                <a:gd name="T6" fmla="*/ 2147483646 w 238"/>
                <a:gd name="T7" fmla="*/ 2147483646 h 340"/>
                <a:gd name="T8" fmla="*/ 2147483646 w 238"/>
                <a:gd name="T9" fmla="*/ 2147483646 h 340"/>
                <a:gd name="T10" fmla="*/ 2147483646 w 238"/>
                <a:gd name="T11" fmla="*/ 2147483646 h 340"/>
                <a:gd name="T12" fmla="*/ 2147483646 w 238"/>
                <a:gd name="T13" fmla="*/ 2147483646 h 340"/>
                <a:gd name="T14" fmla="*/ 2147483646 w 238"/>
                <a:gd name="T15" fmla="*/ 2147483646 h 340"/>
                <a:gd name="T16" fmla="*/ 2147483646 w 238"/>
                <a:gd name="T17" fmla="*/ 2147483646 h 340"/>
                <a:gd name="T18" fmla="*/ 2147483646 w 238"/>
                <a:gd name="T19" fmla="*/ 2147483646 h 340"/>
                <a:gd name="T20" fmla="*/ 2147483646 w 238"/>
                <a:gd name="T21" fmla="*/ 2147483646 h 3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8" h="340">
                  <a:moveTo>
                    <a:pt x="238" y="119"/>
                  </a:moveTo>
                  <a:cubicBezTo>
                    <a:pt x="238" y="53"/>
                    <a:pt x="185" y="0"/>
                    <a:pt x="119" y="0"/>
                  </a:cubicBezTo>
                  <a:cubicBezTo>
                    <a:pt x="53" y="0"/>
                    <a:pt x="0" y="53"/>
                    <a:pt x="0" y="119"/>
                  </a:cubicBezTo>
                  <a:cubicBezTo>
                    <a:pt x="0" y="171"/>
                    <a:pt x="33" y="214"/>
                    <a:pt x="78" y="231"/>
                  </a:cubicBezTo>
                  <a:cubicBezTo>
                    <a:pt x="78" y="251"/>
                    <a:pt x="78" y="251"/>
                    <a:pt x="78" y="251"/>
                  </a:cubicBezTo>
                  <a:cubicBezTo>
                    <a:pt x="55" y="251"/>
                    <a:pt x="55" y="251"/>
                    <a:pt x="55" y="251"/>
                  </a:cubicBezTo>
                  <a:cubicBezTo>
                    <a:pt x="119" y="340"/>
                    <a:pt x="119" y="340"/>
                    <a:pt x="119" y="340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9" y="232"/>
                    <a:pt x="159" y="232"/>
                    <a:pt x="159" y="232"/>
                  </a:cubicBezTo>
                  <a:cubicBezTo>
                    <a:pt x="205" y="215"/>
                    <a:pt x="238" y="171"/>
                    <a:pt x="238" y="119"/>
                  </a:cubicBezTo>
                  <a:close/>
                </a:path>
              </a:pathLst>
            </a:custGeom>
            <a:solidFill>
              <a:srgbClr val="69C6E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TextBox 682"/>
            <p:cNvSpPr txBox="1">
              <a:spLocks noChangeArrowheads="1"/>
            </p:cNvSpPr>
            <p:nvPr/>
          </p:nvSpPr>
          <p:spPr bwMode="auto">
            <a:xfrm>
              <a:off x="11647" y="4531"/>
              <a:ext cx="1728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赵晓晴</a:t>
              </a:r>
              <a:endParaRPr lang="zh-CN" altLang="en-US" sz="24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9874885" y="4335780"/>
            <a:ext cx="209105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报告编写，程序测试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PPT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编写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  <p:bldP spid="37" grpId="0"/>
      <p:bldP spid="38" grpId="0"/>
      <p:bldP spid="39" grpId="0"/>
      <p:bldP spid="40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35412" y="2340846"/>
            <a:ext cx="4321175" cy="1653639"/>
            <a:chOff x="3935412" y="2340846"/>
            <a:chExt cx="4321175" cy="1653639"/>
          </a:xfrm>
        </p:grpSpPr>
        <p:sp>
          <p:nvSpPr>
            <p:cNvPr id="25" name="文本框 24"/>
            <p:cNvSpPr txBox="1"/>
            <p:nvPr/>
          </p:nvSpPr>
          <p:spPr>
            <a:xfrm>
              <a:off x="3935412" y="2340846"/>
              <a:ext cx="4321175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chemeClr val="accent1"/>
                  </a:solidFill>
                  <a:cs typeface="+mn-ea"/>
                  <a:sym typeface="+mn-lt"/>
                </a:rPr>
                <a:t>谢谢</a:t>
              </a:r>
              <a:endParaRPr lang="zh-CN" altLang="en-US" sz="8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063999" y="3575385"/>
              <a:ext cx="3962400" cy="0"/>
            </a:xfrm>
            <a:prstGeom prst="line">
              <a:avLst/>
            </a:prstGeom>
            <a:ln>
              <a:solidFill>
                <a:schemeClr val="accent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986211" y="3626185"/>
              <a:ext cx="421957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75000"/>
                    </a:schemeClr>
                  </a:solidFill>
                  <a:cs typeface="+mn-ea"/>
                  <a:sym typeface="+mn-lt"/>
                </a:rPr>
                <a:t>THANKS FOR WATCHING</a:t>
              </a:r>
              <a:endParaRPr lang="en-US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056034" y="4190531"/>
            <a:ext cx="20799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5362A5"/>
                </a:solidFill>
                <a:cs typeface="+mn-ea"/>
                <a:sym typeface="+mn-lt"/>
              </a:rPr>
              <a:t>汇报人</a:t>
            </a:r>
            <a:r>
              <a:rPr lang="zh-CN" altLang="en-US" dirty="0" smtClean="0">
                <a:solidFill>
                  <a:srgbClr val="5362A5"/>
                </a:solidFill>
                <a:cs typeface="+mn-ea"/>
                <a:sym typeface="+mn-lt"/>
              </a:rPr>
              <a:t>：</a:t>
            </a:r>
            <a:r>
              <a:rPr lang="zh-CN" altLang="en-US" dirty="0" smtClean="0">
                <a:solidFill>
                  <a:srgbClr val="5362A5"/>
                </a:solidFill>
                <a:cs typeface="+mn-ea"/>
                <a:sym typeface="+mn-lt"/>
              </a:rPr>
              <a:t>乔翱</a:t>
            </a:r>
            <a:endParaRPr lang="zh-CN" altLang="en-US" dirty="0" smtClean="0">
              <a:solidFill>
                <a:srgbClr val="5362A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089564" y="523987"/>
            <a:ext cx="401287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/>
                </a:solidFill>
                <a:cs typeface="+mn-ea"/>
                <a:sym typeface="+mn-lt"/>
              </a:rPr>
              <a:t>目</a:t>
            </a:r>
            <a:r>
              <a:rPr lang="zh-CN" altLang="en-US" sz="4800" b="1" dirty="0">
                <a:solidFill>
                  <a:srgbClr val="69C6E1"/>
                </a:solidFill>
                <a:cs typeface="+mn-ea"/>
                <a:sym typeface="+mn-lt"/>
              </a:rPr>
              <a:t>录</a:t>
            </a:r>
            <a:endParaRPr lang="zh-CN" altLang="en-US" sz="4400" b="1" dirty="0">
              <a:solidFill>
                <a:srgbClr val="007CC6"/>
              </a:solidFill>
              <a:cs typeface="+mn-ea"/>
              <a:sym typeface="+mn-lt"/>
            </a:endParaRPr>
          </a:p>
          <a:p>
            <a:pPr algn="ctr"/>
            <a:r>
              <a:rPr lang="en-US" sz="1800" dirty="0">
                <a:solidFill>
                  <a:schemeClr val="accent4">
                    <a:lumMod val="75000"/>
                  </a:schemeClr>
                </a:solidFill>
                <a:cs typeface="+mn-ea"/>
                <a:sym typeface="+mn-lt"/>
              </a:rPr>
              <a:t>CONTENT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1320" y="2360295"/>
            <a:ext cx="3762375" cy="583565"/>
            <a:chOff x="6632" y="3717"/>
            <a:chExt cx="5925" cy="919"/>
          </a:xfrm>
        </p:grpSpPr>
        <p:sp>
          <p:nvSpPr>
            <p:cNvPr id="10" name="文本框 9"/>
            <p:cNvSpPr txBox="1"/>
            <p:nvPr/>
          </p:nvSpPr>
          <p:spPr>
            <a:xfrm>
              <a:off x="8052" y="3768"/>
              <a:ext cx="450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背景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632" y="3717"/>
              <a:ext cx="114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362A5"/>
                  </a:solidFill>
                  <a:cs typeface="+mn-ea"/>
                  <a:sym typeface="+mn-lt"/>
                </a:rPr>
                <a:t>01</a:t>
              </a:r>
              <a:endParaRPr lang="en-US" altLang="zh-CN" sz="3200" b="1" dirty="0">
                <a:solidFill>
                  <a:srgbClr val="5362A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11320" y="3326130"/>
            <a:ext cx="4578350" cy="583565"/>
            <a:chOff x="6632" y="5238"/>
            <a:chExt cx="7210" cy="919"/>
          </a:xfrm>
        </p:grpSpPr>
        <p:sp>
          <p:nvSpPr>
            <p:cNvPr id="13" name="文本框 12"/>
            <p:cNvSpPr txBox="1"/>
            <p:nvPr/>
          </p:nvSpPr>
          <p:spPr>
            <a:xfrm>
              <a:off x="8052" y="5288"/>
              <a:ext cx="579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设计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32" y="5238"/>
              <a:ext cx="114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69C6E1"/>
                  </a:solidFill>
                  <a:cs typeface="+mn-ea"/>
                  <a:sym typeface="+mn-lt"/>
                </a:rPr>
                <a:t>02</a:t>
              </a:r>
              <a:endParaRPr lang="en-US" altLang="zh-CN" sz="3200" b="1" dirty="0">
                <a:solidFill>
                  <a:srgbClr val="69C6E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211320" y="4291965"/>
            <a:ext cx="3762375" cy="583565"/>
            <a:chOff x="6632" y="6759"/>
            <a:chExt cx="5925" cy="919"/>
          </a:xfrm>
        </p:grpSpPr>
        <p:sp>
          <p:nvSpPr>
            <p:cNvPr id="16" name="文本框 15"/>
            <p:cNvSpPr txBox="1"/>
            <p:nvPr/>
          </p:nvSpPr>
          <p:spPr>
            <a:xfrm>
              <a:off x="8052" y="6809"/>
              <a:ext cx="450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项目展示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632" y="6759"/>
              <a:ext cx="114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362A5"/>
                  </a:solidFill>
                  <a:cs typeface="+mn-ea"/>
                  <a:sym typeface="+mn-lt"/>
                </a:rPr>
                <a:t>03</a:t>
              </a:r>
              <a:endParaRPr lang="en-US" altLang="zh-CN" sz="3200" b="1" dirty="0">
                <a:solidFill>
                  <a:srgbClr val="5362A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11320" y="5245100"/>
            <a:ext cx="3762375" cy="583565"/>
            <a:chOff x="6632" y="8260"/>
            <a:chExt cx="5925" cy="919"/>
          </a:xfrm>
        </p:grpSpPr>
        <p:sp>
          <p:nvSpPr>
            <p:cNvPr id="19" name="文本框 18"/>
            <p:cNvSpPr txBox="1"/>
            <p:nvPr/>
          </p:nvSpPr>
          <p:spPr>
            <a:xfrm>
              <a:off x="8052" y="8311"/>
              <a:ext cx="450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分工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632" y="8260"/>
              <a:ext cx="114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69C6E1"/>
                  </a:solidFill>
                  <a:cs typeface="+mn-ea"/>
                  <a:sym typeface="+mn-lt"/>
                </a:rPr>
                <a:t>04</a:t>
              </a:r>
              <a:endParaRPr lang="en-US" altLang="zh-CN" sz="3200" b="1" dirty="0">
                <a:solidFill>
                  <a:srgbClr val="69C6E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867150" y="3311867"/>
            <a:ext cx="4457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cs typeface="+mn-ea"/>
                <a:sym typeface="+mn-lt"/>
              </a:rPr>
              <a:t>项目</a:t>
            </a:r>
            <a:r>
              <a:rPr lang="zh-CN" altLang="en-US" sz="5400" b="1" dirty="0">
                <a:solidFill>
                  <a:schemeClr val="accent1"/>
                </a:solidFill>
                <a:cs typeface="+mn-ea"/>
                <a:sym typeface="+mn-lt"/>
              </a:rPr>
              <a:t>背景</a:t>
            </a:r>
            <a:endParaRPr lang="zh-CN" altLang="en-US" sz="5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75150" y="2250038"/>
            <a:ext cx="344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PART 01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项目</a:t>
            </a: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背景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79" name="图片 78" descr="src=http___qqpublic.qpic.cn_qq_public_0_0-2192176041-7D8D0388DDF32A6618AE10B1FBABFE18_0_fmt=jpg&amp;size=29&amp;h=445&amp;w=609&amp;ppv=1.jpg&amp;refer=http___qqpublic.q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950" y="1424305"/>
            <a:ext cx="5049520" cy="3690620"/>
          </a:xfrm>
          <a:prstGeom prst="rect">
            <a:avLst/>
          </a:prstGeom>
        </p:spPr>
      </p:pic>
      <p:pic>
        <p:nvPicPr>
          <p:cNvPr id="80" name="图片 79" descr="src=http___www.86656.net_uploads_allimg_180628_1641491418-1.jpg&amp;refer=http___www.866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1424305"/>
            <a:ext cx="4812665" cy="3609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8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87102" y="560965"/>
            <a:ext cx="30769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项目概述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653540" y="1495425"/>
            <a:ext cx="9244965" cy="4454525"/>
            <a:chOff x="1368" y="3246"/>
            <a:chExt cx="5803" cy="5471"/>
          </a:xfrm>
        </p:grpSpPr>
        <p:sp>
          <p:nvSpPr>
            <p:cNvPr id="21" name="矩形 20"/>
            <p:cNvSpPr/>
            <p:nvPr/>
          </p:nvSpPr>
          <p:spPr>
            <a:xfrm>
              <a:off x="1368" y="3246"/>
              <a:ext cx="5803" cy="5471"/>
            </a:xfrm>
            <a:prstGeom prst="rect">
              <a:avLst/>
            </a:prstGeom>
            <a:gradFill>
              <a:gsLst>
                <a:gs pos="2000">
                  <a:srgbClr val="A8C3FB"/>
                </a:gs>
                <a:gs pos="42000">
                  <a:srgbClr val="7191D8"/>
                </a:gs>
                <a:gs pos="81000">
                  <a:srgbClr val="324C9A"/>
                </a:gs>
                <a:gs pos="60000">
                  <a:srgbClr val="4175CB"/>
                </a:gs>
                <a:gs pos="21000">
                  <a:srgbClr val="7DC5FF"/>
                </a:gs>
                <a:gs pos="100000">
                  <a:srgbClr val="223178"/>
                </a:gs>
              </a:gsLst>
              <a:lin ang="33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92" y="3604"/>
              <a:ext cx="4754" cy="4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264" y="4205"/>
              <a:ext cx="4009" cy="2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sz="2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本小组设计了一款智能人流量检测报警系统，利用无人机实时监测人流密度，把人流信息实时传给总控台，总控平台可以查看人流分布图，并且发布预警信息，命令无人机去人流聚集点发布预警信息，驱散人群。</a:t>
              </a:r>
              <a:endParaRPr sz="24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104515" y="3312160"/>
            <a:ext cx="57340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/>
                </a:solidFill>
                <a:cs typeface="+mn-ea"/>
                <a:sym typeface="+mn-lt"/>
              </a:rPr>
              <a:t>项目</a:t>
            </a:r>
            <a:r>
              <a:rPr lang="zh-CN" altLang="en-US" sz="5400" b="1" dirty="0">
                <a:solidFill>
                  <a:schemeClr val="accent1"/>
                </a:solidFill>
                <a:cs typeface="+mn-ea"/>
                <a:sym typeface="+mn-lt"/>
              </a:rPr>
              <a:t>设计</a:t>
            </a:r>
            <a:endParaRPr lang="zh-CN" altLang="en-US" sz="5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75150" y="2250038"/>
            <a:ext cx="344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PART 02</a:t>
            </a:r>
            <a:endParaRPr lang="zh-CN" altLang="en-US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7805" y="434975"/>
            <a:ext cx="4331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系统组成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endParaRPr lang="zh-CN" altLang="en-US" sz="2800"/>
          </a:p>
        </p:txBody>
      </p:sp>
      <p:sp>
        <p:nvSpPr>
          <p:cNvPr id="4" name="文本框"/>
          <p:cNvSpPr/>
          <p:nvPr/>
        </p:nvSpPr>
        <p:spPr>
          <a:xfrm>
            <a:off x="957580" y="1388110"/>
            <a:ext cx="10246995" cy="1282065"/>
          </a:xfrm>
          <a:prstGeom prst="rect">
            <a:avLst/>
          </a:prstGeom>
          <a:solidFill>
            <a:srgbClr val="8893C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87805" y="1538605"/>
            <a:ext cx="9598660" cy="9772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智能人流量检测报警系统主要由服务器和无人机两部分组成，通过以太网进行数据传输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73742859" name="图片 1073742858" descr="在线制图-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21455" y="2666365"/>
            <a:ext cx="5748020" cy="399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57580" y="4610735"/>
            <a:ext cx="2219960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系统结构图</a:t>
            </a:r>
            <a:endParaRPr lang="zh-CN" altLang="en-US" sz="3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7" grpId="0"/>
      <p:bldP spid="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87102" y="560965"/>
            <a:ext cx="30769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cs typeface="+mn-ea"/>
                <a:sym typeface="+mn-lt"/>
              </a:rPr>
              <a:t>socket</a:t>
            </a: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通信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49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73742856" name="图片 1073742855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2710" y="591185"/>
            <a:ext cx="4387215" cy="5570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636260" y="6136640"/>
            <a:ext cx="3305810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socket通信</a:t>
            </a:r>
            <a:endParaRPr lang="zh-CN" altLang="en-US" sz="3000" b="1" dirty="0" smtClean="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787102" y="560965"/>
            <a:ext cx="30769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硬件设计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"/>
          <p:cNvSpPr/>
          <p:nvPr/>
        </p:nvSpPr>
        <p:spPr>
          <a:xfrm>
            <a:off x="618490" y="1701909"/>
            <a:ext cx="5805377" cy="1499191"/>
          </a:xfrm>
          <a:prstGeom prst="rect">
            <a:avLst/>
          </a:prstGeom>
          <a:solidFill>
            <a:srgbClr val="8893C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32180" y="2036445"/>
            <a:ext cx="44748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无人机配有摄像头，并且可以发出语音，还可以发出警示灯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1113" y="1"/>
            <a:ext cx="1992314" cy="1701800"/>
            <a:chOff x="-11114" y="0"/>
            <a:chExt cx="2627313" cy="2852737"/>
          </a:xfrm>
        </p:grpSpPr>
        <p:sp>
          <p:nvSpPr>
            <p:cNvPr id="3" name="直角三角形 3"/>
            <p:cNvSpPr/>
            <p:nvPr/>
          </p:nvSpPr>
          <p:spPr>
            <a:xfrm>
              <a:off x="-11114" y="0"/>
              <a:ext cx="2627313" cy="2852737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2188618"/>
                <a:gd name="connsiteY0-18" fmla="*/ 1498600 h 1498600"/>
                <a:gd name="connsiteX1-19" fmla="*/ 0 w 2188618"/>
                <a:gd name="connsiteY1-20" fmla="*/ 0 h 1498600"/>
                <a:gd name="connsiteX2-21" fmla="*/ 2188618 w 2188618"/>
                <a:gd name="connsiteY2-22" fmla="*/ 225540 h 1498600"/>
                <a:gd name="connsiteX3-23" fmla="*/ 0 w 2188618"/>
                <a:gd name="connsiteY3-24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88618" h="1498600">
                  <a:moveTo>
                    <a:pt x="0" y="1498600"/>
                  </a:moveTo>
                  <a:lnTo>
                    <a:pt x="0" y="0"/>
                  </a:lnTo>
                  <a:lnTo>
                    <a:pt x="2188618" y="22554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bg1">
                <a:lumMod val="9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直角三角形 3"/>
            <p:cNvSpPr/>
            <p:nvPr/>
          </p:nvSpPr>
          <p:spPr>
            <a:xfrm>
              <a:off x="0" y="736600"/>
              <a:ext cx="679450" cy="14986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直角三角形 3"/>
            <p:cNvSpPr/>
            <p:nvPr/>
          </p:nvSpPr>
          <p:spPr>
            <a:xfrm>
              <a:off x="0" y="0"/>
              <a:ext cx="1651000" cy="14732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1000" h="2679700">
                  <a:moveTo>
                    <a:pt x="0" y="1498600"/>
                  </a:moveTo>
                  <a:lnTo>
                    <a:pt x="0" y="0"/>
                  </a:lnTo>
                  <a:lnTo>
                    <a:pt x="1651000" y="26797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直角三角形 3"/>
            <p:cNvSpPr/>
            <p:nvPr/>
          </p:nvSpPr>
          <p:spPr>
            <a:xfrm>
              <a:off x="0" y="0"/>
              <a:ext cx="2184400" cy="179070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直角三角形 3"/>
            <p:cNvSpPr/>
            <p:nvPr/>
          </p:nvSpPr>
          <p:spPr>
            <a:xfrm rot="5400000" flipV="1">
              <a:off x="370493" y="-381605"/>
              <a:ext cx="1597025" cy="2360236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  <a:gd name="connsiteX0-17" fmla="*/ 0 w 1299144"/>
                <a:gd name="connsiteY0-18" fmla="*/ 1498600 h 3725857"/>
                <a:gd name="connsiteX1-19" fmla="*/ 0 w 1299144"/>
                <a:gd name="connsiteY1-20" fmla="*/ 0 h 3725857"/>
                <a:gd name="connsiteX2-21" fmla="*/ 1299144 w 1299144"/>
                <a:gd name="connsiteY2-22" fmla="*/ 3725857 h 3725857"/>
                <a:gd name="connsiteX3-23" fmla="*/ 0 w 1299144"/>
                <a:gd name="connsiteY3-24" fmla="*/ 1498600 h 37258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99144" h="3725857">
                  <a:moveTo>
                    <a:pt x="0" y="1498600"/>
                  </a:moveTo>
                  <a:lnTo>
                    <a:pt x="0" y="0"/>
                  </a:lnTo>
                  <a:lnTo>
                    <a:pt x="1299144" y="3725857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rgbClr val="88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818962" y="990600"/>
              <a:ext cx="139700" cy="10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42900" y="1382713"/>
              <a:ext cx="139700" cy="10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直角三角形 3"/>
            <p:cNvSpPr/>
            <p:nvPr/>
          </p:nvSpPr>
          <p:spPr>
            <a:xfrm>
              <a:off x="0" y="310357"/>
              <a:ext cx="969777" cy="1276350"/>
            </a:xfrm>
            <a:custGeom>
              <a:avLst/>
              <a:gdLst>
                <a:gd name="connsiteX0" fmla="*/ 0 w 2616200"/>
                <a:gd name="connsiteY0" fmla="*/ 1498600 h 1498600"/>
                <a:gd name="connsiteX1" fmla="*/ 0 w 2616200"/>
                <a:gd name="connsiteY1" fmla="*/ 0 h 1498600"/>
                <a:gd name="connsiteX2" fmla="*/ 2616200 w 2616200"/>
                <a:gd name="connsiteY2" fmla="*/ 1498600 h 1498600"/>
                <a:gd name="connsiteX3" fmla="*/ 0 w 2616200"/>
                <a:gd name="connsiteY3" fmla="*/ 1498600 h 1498600"/>
                <a:gd name="connsiteX0-1" fmla="*/ 0 w 1651000"/>
                <a:gd name="connsiteY0-2" fmla="*/ 1498600 h 2679700"/>
                <a:gd name="connsiteX1-3" fmla="*/ 0 w 1651000"/>
                <a:gd name="connsiteY1-4" fmla="*/ 0 h 2679700"/>
                <a:gd name="connsiteX2-5" fmla="*/ 1651000 w 1651000"/>
                <a:gd name="connsiteY2-6" fmla="*/ 2679700 h 2679700"/>
                <a:gd name="connsiteX3-7" fmla="*/ 0 w 1651000"/>
                <a:gd name="connsiteY3-8" fmla="*/ 1498600 h 2679700"/>
                <a:gd name="connsiteX0-9" fmla="*/ 0 w 2146300"/>
                <a:gd name="connsiteY0-10" fmla="*/ 1498600 h 1498600"/>
                <a:gd name="connsiteX1-11" fmla="*/ 0 w 2146300"/>
                <a:gd name="connsiteY1-12" fmla="*/ 0 h 1498600"/>
                <a:gd name="connsiteX2-13" fmla="*/ 2146300 w 2146300"/>
                <a:gd name="connsiteY2-14" fmla="*/ 1079500 h 1498600"/>
                <a:gd name="connsiteX3-15" fmla="*/ 0 w 2146300"/>
                <a:gd name="connsiteY3-16" fmla="*/ 149860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146300" h="1498600">
                  <a:moveTo>
                    <a:pt x="0" y="1498600"/>
                  </a:moveTo>
                  <a:lnTo>
                    <a:pt x="0" y="0"/>
                  </a:lnTo>
                  <a:lnTo>
                    <a:pt x="2146300" y="1079500"/>
                  </a:lnTo>
                  <a:lnTo>
                    <a:pt x="0" y="149860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73742858" name="图片 10737428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2993" y="1701800"/>
            <a:ext cx="5760085" cy="3749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"/>
          <p:cNvSpPr/>
          <p:nvPr/>
        </p:nvSpPr>
        <p:spPr>
          <a:xfrm>
            <a:off x="752475" y="4023995"/>
            <a:ext cx="5146675" cy="1762760"/>
          </a:xfrm>
          <a:prstGeom prst="rect">
            <a:avLst/>
          </a:prstGeom>
          <a:solidFill>
            <a:srgbClr val="8893C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2180" y="4121150"/>
            <a:ext cx="4474845" cy="1568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利用随机数生成点来模拟人群，无人机也采用图片模拟的方式，而对于人流数量的计算也采用无人机所在区域有多少点来模拟。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153910" y="5579110"/>
            <a:ext cx="3305810" cy="502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无人机结构图</a:t>
            </a:r>
            <a:endParaRPr lang="zh-CN" altLang="en-US" sz="30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bldLvl="0" animBg="1"/>
      <p:bldP spid="17" grpId="0"/>
      <p:bldP spid="4" grpId="0" bldLvl="0" animBg="1"/>
      <p:bldP spid="6" grpId="0"/>
      <p:bldP spid="5" grpId="0" autoUpdateAnimBg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5244,&quot;width&quot;:8793}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965*3332*665*66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62A5"/>
      </a:accent1>
      <a:accent2>
        <a:srgbClr val="69C6E1"/>
      </a:accent2>
      <a:accent3>
        <a:srgbClr val="5362A5"/>
      </a:accent3>
      <a:accent4>
        <a:srgbClr val="69C6E1"/>
      </a:accent4>
      <a:accent5>
        <a:srgbClr val="5362A5"/>
      </a:accent5>
      <a:accent6>
        <a:srgbClr val="69C6E1"/>
      </a:accent6>
      <a:hlink>
        <a:srgbClr val="5362A5"/>
      </a:hlink>
      <a:folHlink>
        <a:srgbClr val="69C6E1"/>
      </a:folHlink>
    </a:clrScheme>
    <a:fontScheme name="cmogn1m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WPS 演示</Application>
  <PresentationFormat>自定义</PresentationFormat>
  <Paragraphs>124</Paragraphs>
  <Slides>17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FontAwesome</vt:lpstr>
      <vt:lpstr>Segoe Print</vt:lpstr>
      <vt:lpstr>Calibri</vt:lpstr>
      <vt:lpstr>Arial Unicode MS</vt:lpstr>
      <vt:lpstr>等线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月度工作总结</dc:title>
  <dc:creator>第一PPT</dc:creator>
  <cp:keywords>www.1ppt.com</cp:keywords>
  <dc:description>www.1ppt.com</dc:description>
  <cp:lastModifiedBy>逆光，奔跑</cp:lastModifiedBy>
  <cp:revision>42</cp:revision>
  <dcterms:created xsi:type="dcterms:W3CDTF">2017-05-19T09:35:00Z</dcterms:created>
  <dcterms:modified xsi:type="dcterms:W3CDTF">2021-05-05T23:55:28Z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0564FB7990CA467B89A08E9E888B0355</vt:lpwstr>
  </property>
</Properties>
</file>